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81" r:id="rId4"/>
    <p:sldId id="262" r:id="rId5"/>
    <p:sldId id="282" r:id="rId6"/>
    <p:sldId id="264" r:id="rId7"/>
    <p:sldId id="276" r:id="rId8"/>
    <p:sldId id="277" r:id="rId9"/>
    <p:sldId id="278" r:id="rId10"/>
    <p:sldId id="275" r:id="rId11"/>
    <p:sldId id="283" r:id="rId12"/>
    <p:sldId id="279" r:id="rId13"/>
    <p:sldId id="284" r:id="rId14"/>
    <p:sldId id="271" r:id="rId15"/>
    <p:sldId id="280" r:id="rId16"/>
    <p:sldId id="285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>
        <p:scale>
          <a:sx n="76" d="100"/>
          <a:sy n="76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</a:t>
            </a:r>
            <a:r>
              <a:rPr lang="ru-RU" sz="160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 Ваш досуг?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4.5968423794353952E-2"/>
                  <c:y val="-0.22811223406888617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7A-41C4-8517-C9DDFBBD8AA9}"/>
                </c:ext>
              </c:extLst>
            </c:dLbl>
            <c:dLbl>
              <c:idx val="1"/>
              <c:layout>
                <c:manualLayout>
                  <c:x val="-6.1239205786299614E-2"/>
                  <c:y val="0.15137510007892507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7A-41C4-8517-C9DDFBBD8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Лист1!$A$3:$A$4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7A-41C4-8517-C9DDFBBD8AA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Увлекаетесь ли  Вы спортом?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3758363927296048"/>
          <c:y val="0.41130996448273111"/>
          <c:w val="0.36725816850453147"/>
          <c:h val="0.53865865351872799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5.8367984900762893E-3"/>
                  <c:y val="-4.300785059943205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CC-4C07-800A-72FBC76C24EF}"/>
                </c:ext>
              </c:extLst>
            </c:dLbl>
            <c:dLbl>
              <c:idx val="1"/>
              <c:layout>
                <c:manualLayout>
                  <c:x val="-2.8456555290139293E-3"/>
                  <c:y val="-2.36117188487398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CC-4C07-800A-72FBC76C24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Лист1!$A$17:$A$18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Лист1!$B$17:$B$18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CC-4C07-800A-72FBC76C24E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Согластны ли Вы, что спортивные площадки укрепляют физическое</a:t>
            </a:r>
            <a:r>
              <a:rPr lang="ru-RU" sz="16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здоровье?</a:t>
            </a:r>
          </a:p>
        </c:rich>
      </c:tx>
      <c:layout>
        <c:manualLayout>
          <c:xMode val="edge"/>
          <c:yMode val="edge"/>
          <c:x val="0.19764147569840973"/>
          <c:y val="2.33015337730045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215846742220361"/>
          <c:y val="0.37641796570621683"/>
          <c:w val="0.40809701542764176"/>
          <c:h val="0.62358203429378312"/>
        </c:manualLayout>
      </c:layout>
      <c:pieChart>
        <c:varyColors val="1"/>
        <c:ser>
          <c:idx val="0"/>
          <c:order val="0"/>
          <c:explosion val="43"/>
          <c:dPt>
            <c:idx val="1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6E3-4517-8872-91F0524749B4}"/>
              </c:ext>
            </c:extLst>
          </c:dPt>
          <c:dLbls>
            <c:dLbl>
              <c:idx val="0"/>
              <c:layout>
                <c:manualLayout>
                  <c:x val="4.6215004374453193E-3"/>
                  <c:y val="-2.16050597841936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E3-4517-8872-91F0524749B4}"/>
                </c:ext>
              </c:extLst>
            </c:dLbl>
            <c:dLbl>
              <c:idx val="1"/>
              <c:layout>
                <c:manualLayout>
                  <c:x val="-2.337325021872266E-2"/>
                  <c:y val="-9.74682852143482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E3-4517-8872-91F0524749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Лист1!$F$3:$F$4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Лист1!$G$3:$G$4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6E3-4517-8872-91F0524749B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Готовы</a:t>
            </a:r>
            <a:r>
              <a:rPr lang="ru-RU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 Вы вступить в военно-патриотический клуб "Ратник"?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Лист1!$F$17:$F$18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Лист1!$G$17:$G$18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BB-4E74-AF0B-AD9CAE6E8BB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Готовы ли Вы приять участие в строительстве базы военно-патриотического комплекса техникума?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7.1828521434820547E-2"/>
                  <c:y val="-0.260236949547973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44-406B-8E44-2AB3EC58231E}"/>
                </c:ext>
              </c:extLst>
            </c:dLbl>
            <c:dLbl>
              <c:idx val="1"/>
              <c:layout>
                <c:manualLayout>
                  <c:x val="-7.0441710411198594E-2"/>
                  <c:y val="0.117922499270924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44-406B-8E44-2AB3EC5823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Лист1!$F$32:$F$33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Лист1!$G$32:$G$33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B44-406B-8E44-2AB3EC58231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17687-73E5-4251-B134-5E8DC43C8EDD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C6AA2-F316-47CA-A63D-4D854ADDD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73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46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9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9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9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9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9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9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9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9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9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9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9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9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9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9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3676-2CB1-46F9-99C4-E3011AE2D36D}" type="datetime1">
              <a:rPr lang="ru-RU" smtClean="0"/>
              <a:t>01.09.2019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5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07AE-F273-4319-B501-05B681FEFC90}" type="datetime1">
              <a:rPr lang="ru-RU" smtClean="0"/>
              <a:t>01.09.2019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E4F8-2274-4E9A-96B4-22C4A9537401}" type="datetime1">
              <a:rPr lang="ru-RU" smtClean="0"/>
              <a:t>01.09.2019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8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7AC1-C368-4D9E-86AD-D0D1485C3EA1}" type="datetime1">
              <a:rPr lang="ru-RU" smtClean="0"/>
              <a:t>01.09.2019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3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9872-AFD7-434A-A0CD-768BFC941CF3}" type="datetime1">
              <a:rPr lang="ru-RU" smtClean="0"/>
              <a:t>01.09.2019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5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DEE6-FDE6-40C5-9C13-63D207BB8541}" type="datetime1">
              <a:rPr lang="ru-RU" smtClean="0"/>
              <a:t>01.09.2019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9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3287-135D-4847-8E35-769DF830EAF6}" type="datetime1">
              <a:rPr lang="ru-RU" smtClean="0"/>
              <a:t>01.09.2019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4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DCA8-3F7F-4BDF-AEEF-9969815769C0}" type="datetime1">
              <a:rPr lang="ru-RU" smtClean="0"/>
              <a:t>01.09.2019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35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53D3-B021-4029-B783-3D1ADB4BDA17}" type="datetime1">
              <a:rPr lang="ru-RU" smtClean="0"/>
              <a:t>01.09.2019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6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868B-7433-4693-8CAE-96FF244D6734}" type="datetime1">
              <a:rPr lang="ru-RU" smtClean="0"/>
              <a:t>01.09.2019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6A02-E680-4DCB-8FF4-46DB0121A5B7}" type="datetime1">
              <a:rPr lang="ru-RU" smtClean="0"/>
              <a:t>01.09.2019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90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D02A1-3A2C-4F6C-9C97-040817BF748C}" type="datetime1">
              <a:rPr lang="ru-RU" smtClean="0"/>
              <a:t>01.09.2019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21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4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ЮБИЛЕЙ ТЕХНИКУМА\ФОТО НА ЮБИЛЕЙ\upt_f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7" y="0"/>
            <a:ext cx="4993601" cy="332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2526" y="3983277"/>
            <a:ext cx="9144000" cy="287472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12527" y="4999180"/>
            <a:ext cx="9198633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Разработчик: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Людмила Алексеевна </a:t>
            </a:r>
            <a:r>
              <a:rPr lang="ru-RU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Подгорецкая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,</a:t>
            </a:r>
          </a:p>
          <a:p>
            <a:pPr algn="r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Заместитель директора по УВР</a:t>
            </a:r>
          </a:p>
          <a:p>
            <a:pPr algn="ctr">
              <a:lnSpc>
                <a:spcPct val="90000"/>
              </a:lnSpc>
            </a:pP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Воркута, 21 марта 2019 г.</a:t>
            </a:r>
          </a:p>
          <a:p>
            <a:pPr algn="ctr">
              <a:lnSpc>
                <a:spcPct val="90000"/>
              </a:lnSpc>
            </a:pP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90000"/>
              </a:lnSpc>
            </a:pPr>
            <a:endParaRPr lang="ru-RU" sz="1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5" y="-8134"/>
            <a:ext cx="1486205" cy="148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54633" y="-74725"/>
            <a:ext cx="9131474" cy="529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</a:t>
            </a:r>
          </a:p>
          <a:p>
            <a:pPr algn="ctr">
              <a:lnSpc>
                <a:spcPct val="90000"/>
              </a:lnSpc>
            </a:pPr>
            <a:endParaRPr lang="ru-R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					 ГПОУ «</a:t>
            </a:r>
            <a:r>
              <a:rPr lang="ru-RU" sz="3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Усинский</a:t>
            </a:r>
            <a:r>
              <a:rPr lang="ru-R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политехнический  </a:t>
            </a:r>
          </a:p>
          <a:p>
            <a:pPr algn="ctr">
              <a:lnSpc>
                <a:spcPct val="90000"/>
              </a:lnSpc>
            </a:pPr>
            <a:r>
              <a:rPr lang="ru-R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техникум»</a:t>
            </a:r>
          </a:p>
          <a:p>
            <a:pPr algn="ctr">
              <a:lnSpc>
                <a:spcPct val="90000"/>
              </a:lnSpc>
            </a:pPr>
            <a:endParaRPr lang="ru-RU" sz="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90000"/>
              </a:lnSpc>
            </a:pP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90000"/>
              </a:lnSpc>
            </a:pPr>
            <a:endParaRPr lang="ru-RU" sz="1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90000"/>
              </a:lnSpc>
            </a:pPr>
            <a:endParaRPr lang="ru-RU" sz="3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90000"/>
              </a:lnSpc>
            </a:pPr>
            <a:endParaRPr lang="ru-RU" sz="3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Программа </a:t>
            </a:r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военно-патриотического </a:t>
            </a: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воспитания</a:t>
            </a:r>
          </a:p>
          <a:p>
            <a:pPr algn="ctr">
              <a:lnSpc>
                <a:spcPct val="90000"/>
              </a:lnSpc>
            </a:pP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ПРОЕКТ</a:t>
            </a:r>
          </a:p>
          <a:p>
            <a:pPr algn="ctr">
              <a:lnSpc>
                <a:spcPct val="90000"/>
              </a:lnSpc>
            </a:pP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Строительство базы военно-патриотического комплекса «ЗАСТАВА»</a:t>
            </a:r>
          </a:p>
        </p:txBody>
      </p:sp>
    </p:spTree>
    <p:extLst>
      <p:ext uri="{BB962C8B-B14F-4D97-AF65-F5344CB8AC3E}">
        <p14:creationId xmlns:p14="http://schemas.microsoft.com/office/powerpoint/2010/main" val="1512030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36088" y="169623"/>
            <a:ext cx="6720119" cy="458198"/>
          </a:xfrm>
          <a:prstGeom prst="rect">
            <a:avLst/>
          </a:prstGeom>
        </p:spPr>
        <p:txBody>
          <a:bodyPr vert="horz" lIns="104287" tIns="52144" rIns="104287" bIns="52144" rtlCol="0" anchor="b">
            <a:noAutofit/>
          </a:bodyPr>
          <a:lstStyle>
            <a:lvl1pPr algn="ctr" defTabSz="10428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план-график проекта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968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28468" cy="92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968964"/>
              </p:ext>
            </p:extLst>
          </p:nvPr>
        </p:nvGraphicFramePr>
        <p:xfrm>
          <a:off x="0" y="1074559"/>
          <a:ext cx="9144000" cy="5600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3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80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94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95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822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74213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628383">
                  <a:extLst>
                    <a:ext uri="{9D8B030D-6E8A-4147-A177-3AD203B41FA5}">
                      <a16:colId xmlns="" xmlns:a16="http://schemas.microsoft.com/office/drawing/2014/main" val="100235323"/>
                    </a:ext>
                  </a:extLst>
                </a:gridCol>
              </a:tblGrid>
              <a:tr h="13032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Длите-</a:t>
                      </a:r>
                      <a:r>
                        <a:rPr lang="ru-RU" sz="1400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льность</a:t>
                      </a:r>
                      <a:endParaRPr lang="ru-RU" sz="1400" u="none" strike="noStrike" kern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Оконча-ние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(вид документа, подтверждающий достижение результата)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</a:p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8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опроса среди 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студентов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10.09.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05.10.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Аналитическая справка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студенческого совета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44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утверждение проектной документации, сметы и положения о работе базы военно-патриотического комплекса «Застава»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15.10. 2018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Проект, смета, положение о работе, 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утверждении положения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УВР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244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утверждение Программы работы военно-патриотического клуба «Ратник» по направлению 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30.06.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Утвержденная программа работы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военно-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патриотичес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-кого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632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36088" y="169623"/>
            <a:ext cx="6720119" cy="458198"/>
          </a:xfrm>
          <a:prstGeom prst="rect">
            <a:avLst/>
          </a:prstGeom>
        </p:spPr>
        <p:txBody>
          <a:bodyPr vert="horz" lIns="104287" tIns="52144" rIns="104287" bIns="52144" rtlCol="0" anchor="b">
            <a:noAutofit/>
          </a:bodyPr>
          <a:lstStyle>
            <a:lvl1pPr algn="ctr" defTabSz="10428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план-график проекта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968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28468" cy="92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411365"/>
              </p:ext>
            </p:extLst>
          </p:nvPr>
        </p:nvGraphicFramePr>
        <p:xfrm>
          <a:off x="-1" y="849091"/>
          <a:ext cx="9144000" cy="5692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8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624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24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5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317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81054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559973">
                  <a:extLst>
                    <a:ext uri="{9D8B030D-6E8A-4147-A177-3AD203B41FA5}">
                      <a16:colId xmlns="" xmlns:a16="http://schemas.microsoft.com/office/drawing/2014/main" val="100235323"/>
                    </a:ext>
                  </a:extLst>
                </a:gridCol>
              </a:tblGrid>
              <a:tr h="13032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Длитель-ность</a:t>
                      </a:r>
                      <a:endParaRPr lang="ru-RU" sz="1400" u="none" strike="noStrike" kern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Оконча-ние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(вид документа, подтверждающий достижение результата)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</a:p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44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планов работы руководителя военно-патриотического клуба «Ратник» по направлению 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20.06.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30.06.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планы работы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военно-патриотического клуба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8244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материала, согласно утвержденной смете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01.09.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 на поставку, товарные накладные на материл, Акт приема-передачи товара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АХР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79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площадки для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01.08.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30.09.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 о социальном партнерстве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228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086256" y="890530"/>
            <a:ext cx="6063964" cy="458198"/>
          </a:xfrm>
          <a:prstGeom prst="rect">
            <a:avLst/>
          </a:prstGeom>
        </p:spPr>
        <p:txBody>
          <a:bodyPr vert="horz" lIns="104287" tIns="52144" rIns="104287" bIns="52144" rtlCol="0" anchor="b">
            <a:noAutofit/>
          </a:bodyPr>
          <a:lstStyle>
            <a:lvl1pPr algn="ctr" defTabSz="10428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план-график проекта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968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847" cy="11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465874"/>
              </p:ext>
            </p:extLst>
          </p:nvPr>
        </p:nvGraphicFramePr>
        <p:xfrm>
          <a:off x="59817" y="1702208"/>
          <a:ext cx="9084183" cy="4531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9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3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15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44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79948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549768">
                  <a:extLst>
                    <a:ext uri="{9D8B030D-6E8A-4147-A177-3AD203B41FA5}">
                      <a16:colId xmlns="" xmlns:a16="http://schemas.microsoft.com/office/drawing/2014/main" val="100235323"/>
                    </a:ext>
                  </a:extLst>
                </a:gridCol>
              </a:tblGrid>
              <a:tr h="1300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Длитель-ность</a:t>
                      </a:r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Оконча-ние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(вид документа, подтверждающий достижение результата)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</a:p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базы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</a:t>
                      </a:r>
                    </a:p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19.10.</a:t>
                      </a:r>
                    </a:p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 о социальном партнерстве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Торжественное открытие базы военно-патриотического комплекса «Застава» и организация спортивного праздника «О спорт, ты – мир!»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25.09.</a:t>
                      </a:r>
                    </a:p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21.10.</a:t>
                      </a:r>
                    </a:p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 проведении мероприятия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Педагог-организатор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752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086256" y="890530"/>
            <a:ext cx="6063964" cy="458198"/>
          </a:xfrm>
          <a:prstGeom prst="rect">
            <a:avLst/>
          </a:prstGeom>
        </p:spPr>
        <p:txBody>
          <a:bodyPr vert="horz" lIns="104287" tIns="52144" rIns="104287" bIns="52144" rtlCol="0" anchor="b">
            <a:noAutofit/>
          </a:bodyPr>
          <a:lstStyle>
            <a:lvl1pPr algn="ctr" defTabSz="10428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план-график проекта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968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847" cy="11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411287"/>
              </p:ext>
            </p:extLst>
          </p:nvPr>
        </p:nvGraphicFramePr>
        <p:xfrm>
          <a:off x="59817" y="1702208"/>
          <a:ext cx="9084183" cy="4775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9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3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15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44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79948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549768">
                  <a:extLst>
                    <a:ext uri="{9D8B030D-6E8A-4147-A177-3AD203B41FA5}">
                      <a16:colId xmlns="" xmlns:a16="http://schemas.microsoft.com/office/drawing/2014/main" val="100235323"/>
                    </a:ext>
                  </a:extLst>
                </a:gridCol>
              </a:tblGrid>
              <a:tr h="1300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Длитель-ность</a:t>
                      </a:r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Оконча-ние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(вид документа, подтверждающий достижение результата)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</a:p>
                    <a:p>
                      <a:pPr algn="ctr"/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военно-спортивной игры «Зарница»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25.09.</a:t>
                      </a:r>
                    </a:p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21.10.</a:t>
                      </a:r>
                    </a:p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 о социальном партнерстве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военно-патриотического клуба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9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спортивных и военно-патриотических мероприятий, согласно внутреннему плану техникума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учебного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25.09.</a:t>
                      </a:r>
                    </a:p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30.06.</a:t>
                      </a:r>
                    </a:p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 проведении мероприятий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Преподаватель по физической культуре 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военно-патриотического клуба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812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87487" y="155777"/>
            <a:ext cx="7656513" cy="466526"/>
          </a:xfrm>
          <a:prstGeom prst="rect">
            <a:avLst/>
          </a:prstGeom>
        </p:spPr>
        <p:txBody>
          <a:bodyPr vert="horz" lIns="104287" tIns="52144" rIns="104287" bIns="52144" rtlCol="0" anchor="b">
            <a:noAutofit/>
          </a:bodyPr>
          <a:lstStyle>
            <a:lvl1pPr algn="ctr" defTabSz="10428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распределения ответственности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968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6779" cy="109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141321"/>
              </p:ext>
            </p:extLst>
          </p:nvPr>
        </p:nvGraphicFramePr>
        <p:xfrm>
          <a:off x="-2" y="1092097"/>
          <a:ext cx="9144002" cy="48217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2818358">
                  <a:extLst>
                    <a:ext uri="{9D8B030D-6E8A-4147-A177-3AD203B41FA5}">
                      <a16:colId xmlns="" xmlns:a16="http://schemas.microsoft.com/office/drawing/2014/main" val="715649980"/>
                    </a:ext>
                  </a:extLst>
                </a:gridCol>
                <a:gridCol w="939452">
                  <a:extLst>
                    <a:ext uri="{9D8B030D-6E8A-4147-A177-3AD203B41FA5}">
                      <a16:colId xmlns="" xmlns:a16="http://schemas.microsoft.com/office/drawing/2014/main" val="3798094887"/>
                    </a:ext>
                  </a:extLst>
                </a:gridCol>
                <a:gridCol w="1390389">
                  <a:extLst>
                    <a:ext uri="{9D8B030D-6E8A-4147-A177-3AD203B41FA5}">
                      <a16:colId xmlns="" xmlns:a16="http://schemas.microsoft.com/office/drawing/2014/main" val="3164720953"/>
                    </a:ext>
                  </a:extLst>
                </a:gridCol>
                <a:gridCol w="1052187">
                  <a:extLst>
                    <a:ext uri="{9D8B030D-6E8A-4147-A177-3AD203B41FA5}">
                      <a16:colId xmlns="" xmlns:a16="http://schemas.microsoft.com/office/drawing/2014/main" val="3227094342"/>
                    </a:ext>
                  </a:extLst>
                </a:gridCol>
                <a:gridCol w="964504">
                  <a:extLst>
                    <a:ext uri="{9D8B030D-6E8A-4147-A177-3AD203B41FA5}">
                      <a16:colId xmlns="" xmlns:a16="http://schemas.microsoft.com/office/drawing/2014/main" val="2257774191"/>
                    </a:ext>
                  </a:extLst>
                </a:gridCol>
                <a:gridCol w="1027134">
                  <a:extLst>
                    <a:ext uri="{9D8B030D-6E8A-4147-A177-3AD203B41FA5}">
                      <a16:colId xmlns="" xmlns:a16="http://schemas.microsoft.com/office/drawing/2014/main" val="3159732909"/>
                    </a:ext>
                  </a:extLst>
                </a:gridCol>
                <a:gridCol w="951978">
                  <a:extLst>
                    <a:ext uri="{9D8B030D-6E8A-4147-A177-3AD203B41FA5}">
                      <a16:colId xmlns="" xmlns:a16="http://schemas.microsoft.com/office/drawing/2014/main" val="2303140050"/>
                    </a:ext>
                  </a:extLst>
                </a:gridCol>
              </a:tblGrid>
              <a:tr h="29337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(документ, подтверждающий выполнения контрольных событий)</a:t>
                      </a:r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 anchor="ctr"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Роль в проекте / должность</a:t>
                      </a:r>
                      <a:endParaRPr lang="ru-RU" sz="18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38945511"/>
                  </a:ext>
                </a:extLst>
              </a:tr>
              <a:tr h="1539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Куратор </a:t>
                      </a:r>
                      <a:r>
                        <a:rPr lang="ru-RU" sz="16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</a:t>
                      </a:r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Администратор проекта</a:t>
                      </a:r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Председатель студенческого совета</a:t>
                      </a:r>
                    </a:p>
                  </a:txBody>
                  <a:tcPr marL="62848" marR="6284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тель</a:t>
                      </a:r>
                      <a:r>
                        <a:rPr lang="ru-RU" sz="16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ВПК «Ратник»</a:t>
                      </a:r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ВПК «Ратник»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 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«В ритме жизни»</a:t>
                      </a:r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/>
                </a:tc>
                <a:extLst>
                  <a:ext uri="{0D108BD9-81ED-4DB2-BD59-A6C34878D82A}">
                    <a16:rowId xmlns="" xmlns:a16="http://schemas.microsoft.com/office/drawing/2014/main" val="207889023"/>
                  </a:ext>
                </a:extLst>
              </a:tr>
              <a:tr h="519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Аналитическая справка</a:t>
                      </a:r>
                    </a:p>
                  </a:txBody>
                  <a:tcPr marL="62848" marR="6284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/>
                </a:tc>
                <a:extLst>
                  <a:ext uri="{0D108BD9-81ED-4DB2-BD59-A6C34878D82A}">
                    <a16:rowId xmlns="" xmlns:a16="http://schemas.microsoft.com/office/drawing/2014/main" val="1863457461"/>
                  </a:ext>
                </a:extLst>
              </a:tr>
              <a:tr h="729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Проект, смета, положение о работе, Приказ об утверждении положения</a:t>
                      </a:r>
                    </a:p>
                  </a:txBody>
                  <a:tcPr marL="62848" marR="6284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/>
                </a:tc>
                <a:extLst>
                  <a:ext uri="{0D108BD9-81ED-4DB2-BD59-A6C34878D82A}">
                    <a16:rowId xmlns="" xmlns:a16="http://schemas.microsoft.com/office/drawing/2014/main" val="3252549529"/>
                  </a:ext>
                </a:extLst>
              </a:tr>
              <a:tr h="519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Утвержденная программа работы,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планы работы</a:t>
                      </a:r>
                    </a:p>
                  </a:txBody>
                  <a:tcPr marL="62848" marR="6284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/>
                </a:tc>
                <a:extLst>
                  <a:ext uri="{0D108BD9-81ED-4DB2-BD59-A6C34878D82A}">
                    <a16:rowId xmlns="" xmlns:a16="http://schemas.microsoft.com/office/drawing/2014/main" val="1294135056"/>
                  </a:ext>
                </a:extLst>
              </a:tr>
              <a:tr h="519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 о социальном партнерстве</a:t>
                      </a:r>
                    </a:p>
                  </a:txBody>
                  <a:tcPr marL="62848" marR="6284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48" marR="62848" marT="0" marB="0">
                    <a:solidFill>
                      <a:srgbClr val="663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66737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444325"/>
              </p:ext>
            </p:extLst>
          </p:nvPr>
        </p:nvGraphicFramePr>
        <p:xfrm>
          <a:off x="0" y="5996763"/>
          <a:ext cx="9144001" cy="861237"/>
        </p:xfrm>
        <a:graphic>
          <a:graphicData uri="http://schemas.openxmlformats.org/drawingml/2006/table">
            <a:tbl>
              <a:tblPr firstRow="1" bandRow="1"/>
              <a:tblGrid>
                <a:gridCol w="1351809">
                  <a:extLst>
                    <a:ext uri="{9D8B030D-6E8A-4147-A177-3AD203B41FA5}">
                      <a16:colId xmlns="" xmlns:a16="http://schemas.microsoft.com/office/drawing/2014/main" val="4056503682"/>
                    </a:ext>
                  </a:extLst>
                </a:gridCol>
                <a:gridCol w="742805">
                  <a:extLst>
                    <a:ext uri="{9D8B030D-6E8A-4147-A177-3AD203B41FA5}">
                      <a16:colId xmlns="" xmlns:a16="http://schemas.microsoft.com/office/drawing/2014/main" val="3019577850"/>
                    </a:ext>
                  </a:extLst>
                </a:gridCol>
                <a:gridCol w="1477260">
                  <a:extLst>
                    <a:ext uri="{9D8B030D-6E8A-4147-A177-3AD203B41FA5}">
                      <a16:colId xmlns="" xmlns:a16="http://schemas.microsoft.com/office/drawing/2014/main" val="1407524788"/>
                    </a:ext>
                  </a:extLst>
                </a:gridCol>
                <a:gridCol w="1000126">
                  <a:extLst>
                    <a:ext uri="{9D8B030D-6E8A-4147-A177-3AD203B41FA5}">
                      <a16:colId xmlns="" xmlns:a16="http://schemas.microsoft.com/office/drawing/2014/main" val="1854983432"/>
                    </a:ext>
                  </a:extLst>
                </a:gridCol>
                <a:gridCol w="1619123">
                  <a:extLst>
                    <a:ext uri="{9D8B030D-6E8A-4147-A177-3AD203B41FA5}">
                      <a16:colId xmlns="" xmlns:a16="http://schemas.microsoft.com/office/drawing/2014/main" val="2375074605"/>
                    </a:ext>
                  </a:extLst>
                </a:gridCol>
                <a:gridCol w="666878">
                  <a:extLst>
                    <a:ext uri="{9D8B030D-6E8A-4147-A177-3AD203B41FA5}">
                      <a16:colId xmlns="" xmlns:a16="http://schemas.microsoft.com/office/drawing/2014/main" val="34034218"/>
                    </a:ext>
                  </a:extLst>
                </a:gridCol>
                <a:gridCol w="1307854">
                  <a:extLst>
                    <a:ext uri="{9D8B030D-6E8A-4147-A177-3AD203B41FA5}">
                      <a16:colId xmlns="" xmlns:a16="http://schemas.microsoft.com/office/drawing/2014/main" val="1750147115"/>
                    </a:ext>
                  </a:extLst>
                </a:gridCol>
                <a:gridCol w="978146">
                  <a:extLst>
                    <a:ext uri="{9D8B030D-6E8A-4147-A177-3AD203B41FA5}">
                      <a16:colId xmlns="" xmlns:a16="http://schemas.microsoft.com/office/drawing/2014/main" val="3421832515"/>
                    </a:ext>
                  </a:extLst>
                </a:gridCol>
              </a:tblGrid>
              <a:tr h="8612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Согласующий</a:t>
                      </a:r>
                    </a:p>
                  </a:txBody>
                  <a:tcPr marL="91103" marR="91103" marT="45551" marB="4555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91103" marR="91103" marT="45551" marB="4555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Утверждающий</a:t>
                      </a:r>
                    </a:p>
                  </a:txBody>
                  <a:tcPr marL="91103" marR="91103" marT="45551" marB="4555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</a:p>
                  </a:txBody>
                  <a:tcPr marL="91103" marR="91103" marT="45551" marB="4555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 за результат</a:t>
                      </a:r>
                    </a:p>
                  </a:txBody>
                  <a:tcPr marL="91103" marR="91103" marT="45551" marB="4555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91103" marR="91103" marT="45551" marB="4555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Исполнитель</a:t>
                      </a:r>
                    </a:p>
                  </a:txBody>
                  <a:tcPr marL="91103" marR="91103" marT="45551" marB="4555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91103" marR="91103" marT="45551" marB="4555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5D5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5818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70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00408" y="79522"/>
            <a:ext cx="7656513" cy="466526"/>
          </a:xfrm>
          <a:prstGeom prst="rect">
            <a:avLst/>
          </a:prstGeom>
        </p:spPr>
        <p:txBody>
          <a:bodyPr vert="horz" lIns="104287" tIns="52144" rIns="104287" bIns="52144" rtlCol="0" anchor="b">
            <a:noAutofit/>
          </a:bodyPr>
          <a:lstStyle>
            <a:lvl1pPr algn="ctr" defTabSz="10428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 проекта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968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48710087-8F63-45D5-9E90-670AD4D3B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093499"/>
              </p:ext>
            </p:extLst>
          </p:nvPr>
        </p:nvGraphicFramePr>
        <p:xfrm>
          <a:off x="0" y="1385162"/>
          <a:ext cx="9144001" cy="547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7237">
                  <a:extLst>
                    <a:ext uri="{9D8B030D-6E8A-4147-A177-3AD203B41FA5}">
                      <a16:colId xmlns="" xmlns:a16="http://schemas.microsoft.com/office/drawing/2014/main" val="1759493296"/>
                    </a:ext>
                  </a:extLst>
                </a:gridCol>
                <a:gridCol w="2892056">
                  <a:extLst>
                    <a:ext uri="{9D8B030D-6E8A-4147-A177-3AD203B41FA5}">
                      <a16:colId xmlns="" xmlns:a16="http://schemas.microsoft.com/office/drawing/2014/main" val="539178234"/>
                    </a:ext>
                  </a:extLst>
                </a:gridCol>
                <a:gridCol w="3104708">
                  <a:extLst>
                    <a:ext uri="{9D8B030D-6E8A-4147-A177-3AD203B41FA5}">
                      <a16:colId xmlns="" xmlns:a16="http://schemas.microsoft.com/office/drawing/2014/main" val="757781197"/>
                    </a:ext>
                  </a:extLst>
                </a:gridCol>
              </a:tblGrid>
              <a:tr h="443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риска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предотвращения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7942663"/>
                  </a:ext>
                </a:extLst>
              </a:tr>
              <a:tr h="409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Задержка финансирования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Экономическая составляющая социальных </a:t>
                      </a:r>
                      <a:r>
                        <a:rPr lang="ru-RU" sz="2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партнеров</a:t>
                      </a:r>
                      <a:endParaRPr lang="ru-RU" sz="240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альтернативных источников </a:t>
                      </a:r>
                      <a:r>
                        <a:rPr lang="ru-RU" sz="24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финансирования</a:t>
                      </a:r>
                      <a:endParaRPr lang="ru-RU" sz="24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7396686"/>
                  </a:ext>
                </a:extLst>
              </a:tr>
              <a:tr h="701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Задержка в поставке оборудования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 развитая транспортная </a:t>
                      </a:r>
                      <a:r>
                        <a:rPr lang="ru-RU" sz="2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от места</a:t>
                      </a:r>
                      <a:r>
                        <a:rPr lang="ru-RU" sz="24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поставки до г. Усинска</a:t>
                      </a:r>
                      <a:endParaRPr lang="ru-RU" sz="240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 в </a:t>
                      </a:r>
                      <a:r>
                        <a:rPr lang="ru-RU" sz="2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контрактах жестких </a:t>
                      </a:r>
                      <a:r>
                        <a:rPr lang="ru-RU" sz="2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сроков поставки. Непрерывный диалог с поставщиками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00061783"/>
                  </a:ext>
                </a:extLst>
              </a:tr>
              <a:tr h="5321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Форс-мажорные обстоятельства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Стихийные природные явления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такие как: ураган, смерч 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Коррекция списка мероприятий и уточнение сроков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их проведения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32331092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857"/>
            <a:ext cx="109696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508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00408" y="79522"/>
            <a:ext cx="7656513" cy="466526"/>
          </a:xfrm>
          <a:prstGeom prst="rect">
            <a:avLst/>
          </a:prstGeom>
        </p:spPr>
        <p:txBody>
          <a:bodyPr vert="horz" lIns="104287" tIns="52144" rIns="104287" bIns="52144" rtlCol="0" anchor="b">
            <a:noAutofit/>
          </a:bodyPr>
          <a:lstStyle>
            <a:lvl1pPr algn="ctr" defTabSz="10428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 проекта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968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48710087-8F63-45D5-9E90-670AD4D3B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459327"/>
              </p:ext>
            </p:extLst>
          </p:nvPr>
        </p:nvGraphicFramePr>
        <p:xfrm>
          <a:off x="-1" y="1092097"/>
          <a:ext cx="9144001" cy="5747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7237">
                  <a:extLst>
                    <a:ext uri="{9D8B030D-6E8A-4147-A177-3AD203B41FA5}">
                      <a16:colId xmlns="" xmlns:a16="http://schemas.microsoft.com/office/drawing/2014/main" val="1759493296"/>
                    </a:ext>
                  </a:extLst>
                </a:gridCol>
                <a:gridCol w="2892056">
                  <a:extLst>
                    <a:ext uri="{9D8B030D-6E8A-4147-A177-3AD203B41FA5}">
                      <a16:colId xmlns="" xmlns:a16="http://schemas.microsoft.com/office/drawing/2014/main" val="539178234"/>
                    </a:ext>
                  </a:extLst>
                </a:gridCol>
                <a:gridCol w="3104708">
                  <a:extLst>
                    <a:ext uri="{9D8B030D-6E8A-4147-A177-3AD203B41FA5}">
                      <a16:colId xmlns="" xmlns:a16="http://schemas.microsoft.com/office/drawing/2014/main" val="757781197"/>
                    </a:ext>
                  </a:extLst>
                </a:gridCol>
              </a:tblGrid>
              <a:tr h="443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риска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предотвращения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7942663"/>
                  </a:ext>
                </a:extLst>
              </a:tr>
              <a:tr h="49973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Недостаточный уровень гражданского самосознания, социальной активности, культуры поведения и общения,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принятие ценностей здорового образа жизни среди студентов, наличие фактов асоциального поведения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Расширение пространства социального партнерства, развитие различных форм взаимодействия его субъектов, в том числе развитие конструктивного сотрудничества с городским молодежным центром, отделом по делам молодежи, другими образовательными учреждениями и др., направленного на стимулирование и поддержку социальных проектов и инициатив студентов техникума и расширение возможностей их профессиональной подготовки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26609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6779" cy="109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372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149988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95607" y="809857"/>
            <a:ext cx="710164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500" dirty="0">
                <a:solidFill>
                  <a:schemeClr val="bg1"/>
                </a:solidFill>
                <a:latin typeface="Century Gothic" panose="020B0502020202020204" pitchFamily="34" charset="0"/>
              </a:rPr>
              <a:t>спасибо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44" y="2494934"/>
            <a:ext cx="2379973" cy="237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Прямая соединительная линия 35"/>
          <p:cNvCxnSpPr/>
          <p:nvPr/>
        </p:nvCxnSpPr>
        <p:spPr>
          <a:xfrm>
            <a:off x="1552575" y="9766300"/>
            <a:ext cx="9153525" cy="1905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2285734" y="328469"/>
            <a:ext cx="4625887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Дерево целей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Программы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38"/>
          <p:cNvSpPr>
            <a:spLocks noChangeArrowheads="1"/>
          </p:cNvSpPr>
          <p:nvPr/>
        </p:nvSpPr>
        <p:spPr bwMode="auto">
          <a:xfrm>
            <a:off x="1085850" y="4175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537465" y="1180215"/>
            <a:ext cx="335555" cy="65567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406995" y="1158442"/>
            <a:ext cx="335555" cy="65567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867111" y="1166039"/>
            <a:ext cx="335555" cy="65567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35651" y="3897476"/>
            <a:ext cx="1733106" cy="10483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воспитание отношения к труду как к жизненной необходимости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208428" y="5059784"/>
            <a:ext cx="1579729" cy="105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формирование позитивного отношения к здоровому образу </a:t>
            </a:r>
            <a:r>
              <a:rPr lang="ru-RU" sz="1400" b="1" dirty="0" smtClean="0">
                <a:solidFill>
                  <a:srgbClr val="002060"/>
                </a:solidFill>
              </a:rPr>
              <a:t>жизни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1" name="Стрелка углом вверх 30"/>
          <p:cNvSpPr/>
          <p:nvPr/>
        </p:nvSpPr>
        <p:spPr>
          <a:xfrm rot="5400000">
            <a:off x="845981" y="2523246"/>
            <a:ext cx="740521" cy="335511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00163" y="1825256"/>
            <a:ext cx="2068594" cy="5954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Духовно-нравственное воспитание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5" name="Стрелка углом вверх 34"/>
          <p:cNvSpPr/>
          <p:nvPr/>
        </p:nvSpPr>
        <p:spPr>
          <a:xfrm rot="5400000">
            <a:off x="608376" y="3453536"/>
            <a:ext cx="1215729" cy="335511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Стрелка углом вверх 36"/>
          <p:cNvSpPr/>
          <p:nvPr/>
        </p:nvSpPr>
        <p:spPr>
          <a:xfrm rot="5400000">
            <a:off x="530281" y="4605677"/>
            <a:ext cx="1356294" cy="335511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540441" y="1821713"/>
            <a:ext cx="2117409" cy="6789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Гражданско-правовое воспитание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216241" y="2636696"/>
            <a:ext cx="1982549" cy="10402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формирование нравственно устойчивой цельной личности</a:t>
            </a:r>
          </a:p>
        </p:txBody>
      </p:sp>
      <p:sp>
        <p:nvSpPr>
          <p:cNvPr id="42" name="Стрелка углом вверх 41"/>
          <p:cNvSpPr/>
          <p:nvPr/>
        </p:nvSpPr>
        <p:spPr>
          <a:xfrm rot="5400000">
            <a:off x="3503727" y="2692793"/>
            <a:ext cx="740521" cy="335511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3" name="Стрелка углом вверх 42"/>
          <p:cNvSpPr/>
          <p:nvPr/>
        </p:nvSpPr>
        <p:spPr>
          <a:xfrm rot="5400000">
            <a:off x="2712239" y="4892029"/>
            <a:ext cx="2323496" cy="335511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4" name="Стрелка углом вверх 43"/>
          <p:cNvSpPr/>
          <p:nvPr/>
        </p:nvSpPr>
        <p:spPr>
          <a:xfrm rot="5400000">
            <a:off x="3283844" y="3470609"/>
            <a:ext cx="1180289" cy="335511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933220" y="3379240"/>
            <a:ext cx="2196117" cy="18523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формирование </a:t>
            </a:r>
            <a:r>
              <a:rPr lang="ru-RU" sz="1400" b="1" dirty="0" smtClean="0">
                <a:solidFill>
                  <a:srgbClr val="002060"/>
                </a:solidFill>
              </a:rPr>
              <a:t>понимания </a:t>
            </a:r>
            <a:r>
              <a:rPr lang="ru-RU" sz="1400" b="1" dirty="0">
                <a:solidFill>
                  <a:srgbClr val="002060"/>
                </a:solidFill>
              </a:rPr>
              <a:t>гражданского долга, ценностного отношения к национальным интересам России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73989" y="2691001"/>
            <a:ext cx="1568327" cy="5954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изучение государственной системы РФ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933220" y="5373735"/>
            <a:ext cx="1962445" cy="14094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формирование культуры правовых отношений, стремление к соблюдению законодательных норм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58639" y="810192"/>
            <a:ext cx="8367823" cy="5240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Программа военно-патриотического </a:t>
            </a:r>
            <a:r>
              <a:rPr lang="ru-RU" b="1" dirty="0" smtClean="0">
                <a:solidFill>
                  <a:srgbClr val="002060"/>
                </a:solidFill>
              </a:rPr>
              <a:t>воспитания обучающихся                                        ГПОУ «</a:t>
            </a:r>
            <a:r>
              <a:rPr lang="ru-RU" b="1" dirty="0" err="1" smtClean="0">
                <a:solidFill>
                  <a:srgbClr val="002060"/>
                </a:solidFill>
              </a:rPr>
              <a:t>Усинский</a:t>
            </a:r>
            <a:r>
              <a:rPr lang="ru-RU" b="1" dirty="0" smtClean="0">
                <a:solidFill>
                  <a:srgbClr val="002060"/>
                </a:solidFill>
              </a:rPr>
              <a:t> политехнический техникум»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275540" y="1821713"/>
            <a:ext cx="2430237" cy="6685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rgbClr val="002060"/>
                </a:solidFill>
              </a:rPr>
              <a:t>Военно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– патриотическое воспитание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646068" y="2588861"/>
            <a:ext cx="2417441" cy="4245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изучение военной истории России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660509" y="3130318"/>
            <a:ext cx="2417441" cy="5187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знание Дней воинской славы</a:t>
            </a:r>
          </a:p>
        </p:txBody>
      </p:sp>
      <p:sp>
        <p:nvSpPr>
          <p:cNvPr id="50" name="Стрелка углом вверх 49"/>
          <p:cNvSpPr/>
          <p:nvPr/>
        </p:nvSpPr>
        <p:spPr>
          <a:xfrm rot="5400000">
            <a:off x="6263434" y="3028624"/>
            <a:ext cx="794147" cy="335511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Стрелка углом вверх 50"/>
          <p:cNvSpPr/>
          <p:nvPr/>
        </p:nvSpPr>
        <p:spPr>
          <a:xfrm rot="5400000">
            <a:off x="6420086" y="2549613"/>
            <a:ext cx="451967" cy="335511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686313" y="3777084"/>
            <a:ext cx="2377196" cy="7960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сохранение воинских традиций, связи поколений защитников Родины</a:t>
            </a:r>
          </a:p>
        </p:txBody>
      </p:sp>
      <p:sp>
        <p:nvSpPr>
          <p:cNvPr id="61" name="Стрелка углом вверх 60"/>
          <p:cNvSpPr/>
          <p:nvPr/>
        </p:nvSpPr>
        <p:spPr>
          <a:xfrm rot="5400000">
            <a:off x="6264233" y="3728894"/>
            <a:ext cx="817491" cy="335511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Стрелка углом вверх 61"/>
          <p:cNvSpPr/>
          <p:nvPr/>
        </p:nvSpPr>
        <p:spPr>
          <a:xfrm rot="5400000">
            <a:off x="6174292" y="4604552"/>
            <a:ext cx="1050126" cy="335511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646068" y="4651165"/>
            <a:ext cx="2431882" cy="12549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формирование позитивного образа Вооруженных Сил Российской Федерации, готовности к выполнению воинского долга</a:t>
            </a:r>
          </a:p>
        </p:txBody>
      </p:sp>
      <p:sp>
        <p:nvSpPr>
          <p:cNvPr id="64" name="Стрелка углом вверх 63"/>
          <p:cNvSpPr/>
          <p:nvPr/>
        </p:nvSpPr>
        <p:spPr>
          <a:xfrm rot="5400000">
            <a:off x="6074497" y="5667208"/>
            <a:ext cx="1206833" cy="335511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648171" y="5976976"/>
            <a:ext cx="2377196" cy="7960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Создание и реализация проекта «Застава»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1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Прямая соединительная линия 35"/>
          <p:cNvCxnSpPr/>
          <p:nvPr/>
        </p:nvCxnSpPr>
        <p:spPr>
          <a:xfrm>
            <a:off x="1552575" y="9766300"/>
            <a:ext cx="9153525" cy="1905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2907351" y="302393"/>
            <a:ext cx="3848357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Дерево целей </a:t>
            </a: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роекта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38"/>
          <p:cNvSpPr>
            <a:spLocks noChangeArrowheads="1"/>
          </p:cNvSpPr>
          <p:nvPr/>
        </p:nvSpPr>
        <p:spPr bwMode="auto">
          <a:xfrm>
            <a:off x="1085850" y="4175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774307" y="1114647"/>
            <a:ext cx="335555" cy="65567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739574" y="1114647"/>
            <a:ext cx="335555" cy="65567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526033" y="1137684"/>
            <a:ext cx="335555" cy="65567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407829" y="1137684"/>
            <a:ext cx="335555" cy="65567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8211809" y="1114647"/>
            <a:ext cx="335555" cy="65567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9257" y="3512145"/>
            <a:ext cx="1733106" cy="10483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Найти заинтересованных лиц/ социальных партеров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9256" y="4735108"/>
            <a:ext cx="1733107" cy="5954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Обеспечить материалом</a:t>
            </a:r>
          </a:p>
        </p:txBody>
      </p:sp>
      <p:sp>
        <p:nvSpPr>
          <p:cNvPr id="31" name="Стрелка углом вверх 30"/>
          <p:cNvSpPr/>
          <p:nvPr/>
        </p:nvSpPr>
        <p:spPr>
          <a:xfrm rot="5400000">
            <a:off x="-102083" y="2529370"/>
            <a:ext cx="740521" cy="335511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610" y="1811079"/>
            <a:ext cx="1733107" cy="5954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Выполнение  подготовительного этапа</a:t>
            </a:r>
          </a:p>
        </p:txBody>
      </p:sp>
      <p:sp>
        <p:nvSpPr>
          <p:cNvPr id="35" name="Стрелка углом вверх 34"/>
          <p:cNvSpPr/>
          <p:nvPr/>
        </p:nvSpPr>
        <p:spPr>
          <a:xfrm rot="5400000">
            <a:off x="-339688" y="3399506"/>
            <a:ext cx="1215729" cy="335511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Стрелка углом вверх 36"/>
          <p:cNvSpPr/>
          <p:nvPr/>
        </p:nvSpPr>
        <p:spPr>
          <a:xfrm rot="5400000">
            <a:off x="-274917" y="4392779"/>
            <a:ext cx="1086187" cy="335511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873020" y="1818167"/>
            <a:ext cx="1733107" cy="5954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Строительство базы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07691" y="2697126"/>
            <a:ext cx="1565330" cy="5954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Создать и утвердить  проект</a:t>
            </a:r>
          </a:p>
        </p:txBody>
      </p:sp>
      <p:sp>
        <p:nvSpPr>
          <p:cNvPr id="42" name="Стрелка углом вверх 41"/>
          <p:cNvSpPr/>
          <p:nvPr/>
        </p:nvSpPr>
        <p:spPr>
          <a:xfrm rot="5400000">
            <a:off x="1838336" y="2543512"/>
            <a:ext cx="740521" cy="335511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3" name="Стрелка углом вверх 42"/>
          <p:cNvSpPr/>
          <p:nvPr/>
        </p:nvSpPr>
        <p:spPr>
          <a:xfrm rot="5400000">
            <a:off x="1444911" y="4172191"/>
            <a:ext cx="1527364" cy="335511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4" name="Стрелка углом вверх 43"/>
          <p:cNvSpPr/>
          <p:nvPr/>
        </p:nvSpPr>
        <p:spPr>
          <a:xfrm rot="5400000">
            <a:off x="1618452" y="3408507"/>
            <a:ext cx="1180289" cy="335511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208596" y="3521428"/>
            <a:ext cx="1568327" cy="1048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Провести работы по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строительству базы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08596" y="2715717"/>
            <a:ext cx="1568327" cy="5954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Подготовить площадь для базы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208596" y="4735107"/>
            <a:ext cx="1568327" cy="9023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Выполнение  подготовитель- </a:t>
            </a:r>
            <a:r>
              <a:rPr lang="ru-RU" sz="1400" b="1" dirty="0" err="1">
                <a:solidFill>
                  <a:srgbClr val="002060"/>
                </a:solidFill>
              </a:rPr>
              <a:t>ного</a:t>
            </a:r>
            <a:r>
              <a:rPr lang="ru-RU" sz="1400" b="1" dirty="0">
                <a:solidFill>
                  <a:srgbClr val="002060"/>
                </a:solidFill>
              </a:rPr>
              <a:t> этапа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58639" y="810192"/>
            <a:ext cx="8367823" cy="5240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Строительство базы военно-патриотического комплекса «ЗАСТАВА»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827255" y="1835889"/>
            <a:ext cx="1830595" cy="9108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Снижение вредных привычек среди учащихся техникума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917874" y="1846735"/>
            <a:ext cx="1651020" cy="10684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Привлечение учащихся к работе военно-патриотического клуба «Ратник»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179998" y="3228300"/>
            <a:ext cx="1491036" cy="10181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Проведение праздничных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показательных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мероприятий на базе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184768" y="3104184"/>
            <a:ext cx="1592118" cy="5954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Повышение культуры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молодежи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190522" y="3937774"/>
            <a:ext cx="1586364" cy="9858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Увеличение занятия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спортом среди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молодежи</a:t>
            </a:r>
          </a:p>
        </p:txBody>
      </p:sp>
      <p:sp>
        <p:nvSpPr>
          <p:cNvPr id="50" name="Стрелка углом вверх 49"/>
          <p:cNvSpPr/>
          <p:nvPr/>
        </p:nvSpPr>
        <p:spPr>
          <a:xfrm rot="5400000">
            <a:off x="3694381" y="3730281"/>
            <a:ext cx="992281" cy="335511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Стрелка углом вверх 50"/>
          <p:cNvSpPr/>
          <p:nvPr/>
        </p:nvSpPr>
        <p:spPr>
          <a:xfrm rot="5400000">
            <a:off x="3746594" y="2973298"/>
            <a:ext cx="887855" cy="335511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2" name="Стрелка углом вверх 51"/>
          <p:cNvSpPr/>
          <p:nvPr/>
        </p:nvSpPr>
        <p:spPr>
          <a:xfrm rot="5400000">
            <a:off x="5544174" y="4149846"/>
            <a:ext cx="1295439" cy="335511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3" name="Стрелка углом вверх 52"/>
          <p:cNvSpPr/>
          <p:nvPr/>
        </p:nvSpPr>
        <p:spPr>
          <a:xfrm rot="5400000">
            <a:off x="5747967" y="3143386"/>
            <a:ext cx="887855" cy="335511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179996" y="4438255"/>
            <a:ext cx="1491038" cy="15985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Повышение уровня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духовно-нравственного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воспитания среди учащихся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671034" y="1777513"/>
            <a:ext cx="1472966" cy="14101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Повышение имиджа техникума среди населения города Усинска</a:t>
            </a:r>
          </a:p>
        </p:txBody>
      </p:sp>
      <p:sp>
        <p:nvSpPr>
          <p:cNvPr id="56" name="Стрелка углом вверх 55"/>
          <p:cNvSpPr/>
          <p:nvPr/>
        </p:nvSpPr>
        <p:spPr>
          <a:xfrm rot="5400000">
            <a:off x="7538391" y="4305007"/>
            <a:ext cx="887855" cy="335511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Стрелка углом вверх 56"/>
          <p:cNvSpPr/>
          <p:nvPr/>
        </p:nvSpPr>
        <p:spPr>
          <a:xfrm rot="5400000">
            <a:off x="7508323" y="3473334"/>
            <a:ext cx="951034" cy="335511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983841" y="3363076"/>
            <a:ext cx="1190844" cy="10676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rgbClr val="002060"/>
                </a:solidFill>
              </a:rPr>
              <a:t>Привлече</a:t>
            </a:r>
            <a:r>
              <a:rPr lang="ru-RU" sz="1400" b="1" dirty="0">
                <a:solidFill>
                  <a:srgbClr val="002060"/>
                </a:solidFill>
              </a:rPr>
              <a:t>- </a:t>
            </a:r>
            <a:r>
              <a:rPr lang="ru-RU" sz="1400" b="1" dirty="0" err="1">
                <a:solidFill>
                  <a:srgbClr val="002060"/>
                </a:solidFill>
              </a:rPr>
              <a:t>ние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внимания к жизни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техникума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983841" y="4569816"/>
            <a:ext cx="1190844" cy="10676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Освещение работы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базы в СМИ</a:t>
            </a:r>
          </a:p>
        </p:txBody>
      </p:sp>
    </p:spTree>
    <p:extLst>
      <p:ext uri="{BB962C8B-B14F-4D97-AF65-F5344CB8AC3E}">
        <p14:creationId xmlns:p14="http://schemas.microsoft.com/office/powerpoint/2010/main" val="35157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11986" y="287721"/>
            <a:ext cx="7206338" cy="701459"/>
          </a:xfrm>
          <a:prstGeom prst="rect">
            <a:avLst/>
          </a:prstGeom>
        </p:spPr>
        <p:txBody>
          <a:bodyPr vert="horz" lIns="104287" tIns="52144" rIns="104287" bIns="52144" rtlCol="0" anchor="b">
            <a:noAutofit/>
          </a:bodyPr>
          <a:lstStyle>
            <a:lvl1pPr algn="ctr" defTabSz="10428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428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реализации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968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12873" cy="100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1C6F2195-5EC4-44F6-890C-76E762389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467532"/>
              </p:ext>
            </p:extLst>
          </p:nvPr>
        </p:nvGraphicFramePr>
        <p:xfrm>
          <a:off x="0" y="1766924"/>
          <a:ext cx="9143999" cy="437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5894">
                  <a:extLst>
                    <a:ext uri="{9D8B030D-6E8A-4147-A177-3AD203B41FA5}">
                      <a16:colId xmlns="" xmlns:a16="http://schemas.microsoft.com/office/drawing/2014/main" val="3165823124"/>
                    </a:ext>
                  </a:extLst>
                </a:gridCol>
                <a:gridCol w="4178105">
                  <a:extLst>
                    <a:ext uri="{9D8B030D-6E8A-4147-A177-3AD203B41FA5}">
                      <a16:colId xmlns="" xmlns:a16="http://schemas.microsoft.com/office/drawing/2014/main" val="4199504527"/>
                    </a:ext>
                  </a:extLst>
                </a:gridCol>
              </a:tblGrid>
              <a:tr h="712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549999"/>
                  </a:ext>
                </a:extLst>
              </a:tr>
              <a:tr h="3658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со стороны государства отдельных направлений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(2018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волонтёрства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введение системы ГТО, учет личных достижений и др.);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ктивное внедрение проектного управления;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частие в государственной программе патриотического воспитания.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Нестабильность внешней среды функционирования ОО в СПО;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едостаточность финансирования ОО в части организации воспитательной работы;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грессивная Интернет-среда, оказывающая негативное влияние на учащихся;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овлечение обучающихся вне ОО в антисоциальные структуры и организации.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5664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85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837454" y="-63007"/>
            <a:ext cx="6828244" cy="701459"/>
          </a:xfrm>
          <a:prstGeom prst="rect">
            <a:avLst/>
          </a:prstGeom>
        </p:spPr>
        <p:txBody>
          <a:bodyPr vert="horz" lIns="104287" tIns="52144" rIns="104287" bIns="52144" rtlCol="0" anchor="b">
            <a:noAutofit/>
          </a:bodyPr>
          <a:lstStyle>
            <a:lvl1pPr algn="ctr" defTabSz="10428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428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реализации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968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12873" cy="100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1C6F2195-5EC4-44F6-890C-76E762389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650811"/>
              </p:ext>
            </p:extLst>
          </p:nvPr>
        </p:nvGraphicFramePr>
        <p:xfrm>
          <a:off x="0" y="1065464"/>
          <a:ext cx="9144000" cy="5573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5895">
                  <a:extLst>
                    <a:ext uri="{9D8B030D-6E8A-4147-A177-3AD203B41FA5}">
                      <a16:colId xmlns="" xmlns:a16="http://schemas.microsoft.com/office/drawing/2014/main" val="3165823124"/>
                    </a:ext>
                  </a:extLst>
                </a:gridCol>
                <a:gridCol w="4178105">
                  <a:extLst>
                    <a:ext uri="{9D8B030D-6E8A-4147-A177-3AD203B41FA5}">
                      <a16:colId xmlns="" xmlns:a16="http://schemas.microsoft.com/office/drawing/2014/main" val="4199504527"/>
                    </a:ext>
                  </a:extLst>
                </a:gridCol>
              </a:tblGrid>
              <a:tr h="600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Сильные стороны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Слабые стороны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6031888"/>
                  </a:ext>
                </a:extLst>
              </a:tr>
              <a:tr h="49731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Конкурентоспособность среди профессиональных образовательных учреждений Усинского района;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озможности интеграции общего и дополнительного образования;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табильный по составу педагогический коллектив;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величение вовлеченности обучающихся в период реализации программы до 10% по направлению военно-патриотического воспитания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Недостаточная оснащенность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внеучебного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процесса и внеурочной жизнедеятельности необходимыми помещениями, оборудованием, МТБ;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жегодное уменьшение количества родителей, участвующих в совместных проектах и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внеучебного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социального характера;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едостаток опыта разработки и реализации проектного управления и деятельности;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асыщенность урочной и внеурочной деятельности, потенциально возможные перегрузки обучающихся.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3059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220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72046" y="263621"/>
            <a:ext cx="6199730" cy="461525"/>
          </a:xfrm>
          <a:prstGeom prst="rect">
            <a:avLst/>
          </a:prstGeom>
        </p:spPr>
        <p:txBody>
          <a:bodyPr vert="horz" lIns="104287" tIns="52144" rIns="104287" bIns="52144" rtlCol="0" anchor="b">
            <a:noAutofit/>
          </a:bodyPr>
          <a:lstStyle>
            <a:lvl1pPr algn="ctr" defTabSz="10428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Цель, задачи и результаты  проекта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968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591428"/>
              </p:ext>
            </p:extLst>
          </p:nvPr>
        </p:nvGraphicFramePr>
        <p:xfrm>
          <a:off x="0" y="1094088"/>
          <a:ext cx="9144000" cy="576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4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233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08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04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27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921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175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проекта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Обеспечить формирование высокого уровня</a:t>
                      </a: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духовно-нравственных  основ, военно-патриотической подготовки и укрепления здоровья не менее, чем у 80% обучающихся в ГПОУ «УПТ» к 30.06.2021 г. 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003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  <a:p>
                      <a:r>
                        <a:rPr lang="ru-RU" sz="1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и их значения</a:t>
                      </a:r>
                    </a:p>
                    <a:p>
                      <a:r>
                        <a:rPr lang="ru-RU" sz="1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годам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</a:t>
                      </a:r>
                    </a:p>
                    <a:p>
                      <a:pPr algn="ctr"/>
                      <a:r>
                        <a:rPr lang="ru-RU" sz="1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Период, 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003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9374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с высоким уровнем военно-патриотической подготовки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(05.2018)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7507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с высокими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показателями духовно-нравственных ориентиров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(05.2018)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92759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с высокими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показателями духовно-нравственного компонента патриотической подготовки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(05.2018)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92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</a:p>
                    <a:p>
                      <a:r>
                        <a:rPr lang="ru-RU" sz="1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работе военно-патриотического клуба не менее 40% обучающихся техникума и 10%  учащихся в школах</a:t>
                      </a:r>
                    </a:p>
                    <a:p>
                      <a:pPr marL="342900" marR="0" lvl="0" indent="-3429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Организовано не менее 4-х Дней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12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098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60117" y="219385"/>
            <a:ext cx="4167817" cy="528760"/>
          </a:xfrm>
          <a:prstGeom prst="rect">
            <a:avLst/>
          </a:prstGeom>
        </p:spPr>
        <p:txBody>
          <a:bodyPr vert="horz" lIns="104287" tIns="52144" rIns="104287" bIns="52144" rtlCol="0" anchor="b">
            <a:noAutofit/>
          </a:bodyPr>
          <a:lstStyle>
            <a:lvl1pPr algn="ctr" defTabSz="10428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ru-RU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проекта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968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494" cy="117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3743" y="748145"/>
            <a:ext cx="8055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/>
              </a:rPr>
              <a:t>	Одной из главных задач политики государства в сфере 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/>
              </a:rPr>
              <a:t>          образования по обеспечению социализации личности является формирование культуры здоровья и навыков здорового образа жизни, духовно-нравственное и военно-патриотическое воспитание.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2714" y="2473479"/>
            <a:ext cx="52512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/>
              </a:rPr>
              <a:t>    Все занятия физической культурой, а так же работа военно-патриотического клуба «Ратник» проводятся в спортивном зале и на стадионе техникума. Стадион оборудован воротами для игры в футбол, занимая много свободного пространства и не используется в зимнее время года.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1" y="2151428"/>
            <a:ext cx="3467596" cy="289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8753" y="4918834"/>
            <a:ext cx="89302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/>
              </a:rPr>
              <a:t>    В связи со сложившейся ситуацией инициативной группой, в состав которой входят студенческий совет, волонтерское объединение «В ритме жизни» и военно-патриотический клуб «Ратник» техникума, был проведен опрос среди обучающихся 1-3 курсов на предмет необходимости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базы спортивного и военно-патриотического комплекса.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299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860158" y="219385"/>
            <a:ext cx="3987209" cy="528760"/>
          </a:xfrm>
          <a:prstGeom prst="rect">
            <a:avLst/>
          </a:prstGeom>
        </p:spPr>
        <p:txBody>
          <a:bodyPr vert="horz" lIns="104287" tIns="52144" rIns="104287" bIns="52144" rtlCol="0" anchor="b">
            <a:noAutofit/>
          </a:bodyPr>
          <a:lstStyle>
            <a:lvl1pPr algn="ctr" defTabSz="10428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ru-RU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проекта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968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86541" cy="128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8188" y="740568"/>
            <a:ext cx="653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imes New Roman"/>
              </a:rPr>
              <a:t>	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опросе приняли участие 374 студента.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/>
              </a:rPr>
              <a:t>            Анализ опроса дал следующие результаты: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946827"/>
              </p:ext>
            </p:extLst>
          </p:nvPr>
        </p:nvGraphicFramePr>
        <p:xfrm>
          <a:off x="-38927" y="1579418"/>
          <a:ext cx="3067135" cy="2094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208422"/>
              </p:ext>
            </p:extLst>
          </p:nvPr>
        </p:nvGraphicFramePr>
        <p:xfrm>
          <a:off x="2876434" y="1481137"/>
          <a:ext cx="2954350" cy="227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235269"/>
              </p:ext>
            </p:extLst>
          </p:nvPr>
        </p:nvGraphicFramePr>
        <p:xfrm>
          <a:off x="5106391" y="1481137"/>
          <a:ext cx="4037609" cy="2179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245511"/>
              </p:ext>
            </p:extLst>
          </p:nvPr>
        </p:nvGraphicFramePr>
        <p:xfrm>
          <a:off x="169393" y="4069585"/>
          <a:ext cx="4545111" cy="2680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809314"/>
              </p:ext>
            </p:extLst>
          </p:nvPr>
        </p:nvGraphicFramePr>
        <p:xfrm>
          <a:off x="3883232" y="4076205"/>
          <a:ext cx="5165768" cy="2668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18020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33551" y="251682"/>
            <a:ext cx="4559157" cy="528760"/>
          </a:xfrm>
          <a:prstGeom prst="rect">
            <a:avLst/>
          </a:prstGeom>
        </p:spPr>
        <p:txBody>
          <a:bodyPr vert="horz" lIns="104287" tIns="52144" rIns="104287" bIns="52144" rtlCol="0" anchor="b">
            <a:noAutofit/>
          </a:bodyPr>
          <a:lstStyle>
            <a:lvl1pPr algn="ctr" defTabSz="10428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ru-RU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проекта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968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44009" cy="123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60117" y="752443"/>
            <a:ext cx="3832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/>
              </a:rPr>
              <a:t>Этапы реализации проекта: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1\Desktop\Документы ТЕХНИКУМ\УЧЕБА\КРИРО\Проект\LyznqJSD1-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2" t="21869" r="15430" b="15201"/>
          <a:stretch/>
        </p:blipFill>
        <p:spPr bwMode="auto">
          <a:xfrm>
            <a:off x="6317603" y="1373151"/>
            <a:ext cx="2859086" cy="2005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764" y="1152553"/>
            <a:ext cx="709243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1.Организационно-подготовительный</a:t>
            </a:r>
          </a:p>
          <a:p>
            <a:pPr marL="342900" indent="-342900">
              <a:buAutoNum type="arabicPeriod"/>
            </a:pP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социальных партнеров и заинтересованных лиц </a:t>
            </a:r>
          </a:p>
          <a:p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реализации проекта.</a:t>
            </a:r>
          </a:p>
          <a:p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Выбор места и снарядов для строительства базы </a:t>
            </a:r>
          </a:p>
          <a:p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военно-патриотического комплекса.</a:t>
            </a:r>
          </a:p>
          <a:p>
            <a:pPr algn="just"/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рабочая группа по разработке проекта, </a:t>
            </a:r>
          </a:p>
          <a:p>
            <a:pPr algn="just"/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определено финансирование за счет социальных </a:t>
            </a:r>
          </a:p>
          <a:p>
            <a:pPr algn="just"/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партнеров</a:t>
            </a:r>
          </a:p>
          <a:p>
            <a:pPr algn="just"/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механизм реализации проекта.</a:t>
            </a:r>
            <a:endParaRPr lang="ru-RU" sz="17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6588" y="3497172"/>
            <a:ext cx="62374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Практический</a:t>
            </a:r>
          </a:p>
          <a:p>
            <a:pPr algn="r"/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Составление схемы расположения снарядов на </a:t>
            </a:r>
          </a:p>
          <a:p>
            <a:pPr algn="r"/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площадке и сметы расходов.</a:t>
            </a:r>
          </a:p>
          <a:p>
            <a:pPr algn="r"/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2.Подготовка материала для строительства.</a:t>
            </a:r>
          </a:p>
          <a:p>
            <a:pPr algn="r"/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3.Строительство базы военно-патриотического</a:t>
            </a:r>
          </a:p>
          <a:p>
            <a:pPr algn="r"/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комплекса.</a:t>
            </a:r>
          </a:p>
          <a:p>
            <a:pPr algn="r"/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необходимый материал.</a:t>
            </a:r>
          </a:p>
          <a:p>
            <a:pPr algn="r"/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 спланировать место для базы </a:t>
            </a:r>
          </a:p>
          <a:p>
            <a:pPr algn="r"/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военно-патриотического комплекса.</a:t>
            </a:r>
          </a:p>
          <a:p>
            <a:pPr algn="r"/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базы военно-патриотического комплекса.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937" y="5980837"/>
            <a:ext cx="617516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3.Заключительный</a:t>
            </a:r>
          </a:p>
          <a:p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анализ эффективности проекта. </a:t>
            </a:r>
          </a:p>
          <a:p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сравнения результатов исследования</a:t>
            </a:r>
            <a:endParaRPr lang="ru-RU" sz="17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253894"/>
              </p:ext>
            </p:extLst>
          </p:nvPr>
        </p:nvGraphicFramePr>
        <p:xfrm>
          <a:off x="371342" y="3599377"/>
          <a:ext cx="3233095" cy="2284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6" imgW="8019943" imgH="5667255" progId="AcroExch.Document.DC">
                  <p:embed/>
                </p:oleObj>
              </mc:Choice>
              <mc:Fallback>
                <p:oleObj name="Acrobat Document" r:id="rId6" imgW="8019943" imgH="56672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1342" y="3599377"/>
                        <a:ext cx="3233095" cy="2284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146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1470</TotalTime>
  <Words>1368</Words>
  <Application>Microsoft Office PowerPoint</Application>
  <PresentationFormat>Экран (4:3)</PresentationFormat>
  <Paragraphs>408</Paragraphs>
  <Slides>17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База Шарташская</dc:creator>
  <cp:lastModifiedBy>1</cp:lastModifiedBy>
  <cp:revision>85</cp:revision>
  <dcterms:created xsi:type="dcterms:W3CDTF">2014-09-10T04:53:24Z</dcterms:created>
  <dcterms:modified xsi:type="dcterms:W3CDTF">2019-09-01T13:51:28Z</dcterms:modified>
</cp:coreProperties>
</file>